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3" name="Google Shape;73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4" name="Google Shape;74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0" name="Google Shape;30;p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6" name="Google Shape;56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7" name="Google Shape;5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Tes Psikologi</a:t>
            </a:r>
            <a:endParaRPr/>
          </a:p>
        </p:txBody>
      </p:sp>
      <p:sp>
        <p:nvSpPr>
          <p:cNvPr id="156" name="Google Shape;156;p2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 psikologi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adalah metode assessment terstruktur untuk mengevaluasi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trait yang cukup stabil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seperti kecerdasan dan kepribadian.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 kecerdasan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(seperti skala Wechsler) memiliki berbagai tujuan dalam assessment klinis, termasuk: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Menentukan bukti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ketidakmampuan intelektual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atau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kognitif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Menilai kekuatan serta kelemahan individu 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2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58" name="Google Shape;158;p22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Assessment Neuropsikologis</a:t>
            </a:r>
            <a:endParaRPr/>
          </a:p>
        </p:txBody>
      </p:sp>
      <p:sp>
        <p:nvSpPr>
          <p:cNvPr id="164" name="Google Shape;164;p2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Assessment neuropsikologis menggunakan tes psikologi untuk mengindikasikan kemungkinan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neurologis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atau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cacat otak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Halstead-Reitan Neuropsychological Battery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mengungkap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defisit kemampuan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yang menunjukkan kerusakan otak.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5" name="Google Shape;165;p2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66" name="Google Shape;166;p23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Assessment Perilaku</a:t>
            </a:r>
            <a:endParaRPr/>
          </a:p>
        </p:txBody>
      </p:sp>
      <p:sp>
        <p:nvSpPr>
          <p:cNvPr id="172" name="Google Shape;172;p2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Metode-metode assessment perilaku meliputi: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Wawancara perilaku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Self-monitoring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Penggunaan pengukuran analog atau terencana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Pengamatan langsung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Skala penilaian perilaku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Analisis fungsional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menghubungkan perilaku bermasalah dengan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anteseden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konsekuensi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3" name="Google Shape;173;p2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74" name="Google Shape;174;p24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Assessment Kognitif</a:t>
            </a:r>
            <a:endParaRPr/>
          </a:p>
        </p:txBody>
      </p:sp>
      <p:sp>
        <p:nvSpPr>
          <p:cNvPr id="180" name="Google Shape;180;p2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Assessment kognitif berfokus pada pengukuran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pikiran, keyakinan, dan sikap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untuk membantu identifikasi pola pikir yang terganggu.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 khusus dari assessment ini meliputi: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Catatan pikiran atau catatan harian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Skala penilaian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seperti Automatic Thoughts Questionnaire dan Dysfunctional Attitudes Scale 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Google Shape;181;p2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82" name="Google Shape;182;p2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Pengukuran Fisiologis</a:t>
            </a:r>
            <a:endParaRPr/>
          </a:p>
        </p:txBody>
      </p:sp>
      <p:sp>
        <p:nvSpPr>
          <p:cNvPr id="188" name="Google Shape;188;p2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Pengukuran fungsi fisiologis meliputi: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Detak jantung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Tekanan darah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Galvanic skin response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Tegangan otot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Aktivitas gelombang otak 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2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90" name="Google Shape;190;p2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Pengukuran Fisiologis (Otak)</a:t>
            </a:r>
            <a:endParaRPr/>
          </a:p>
        </p:txBody>
      </p:sp>
      <p:sp>
        <p:nvSpPr>
          <p:cNvPr id="196" name="Google Shape;196;p2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Teknik pencitraan dan perekaman otak,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EEG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Pemindaian CT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Pemindaian PET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MRI dan fMRI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menyelidiki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cara kerja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struktur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otak.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2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Tes Kepribadian Objektif</a:t>
            </a:r>
            <a:endParaRPr/>
          </a:p>
        </p:txBody>
      </p:sp>
      <p:sp>
        <p:nvSpPr>
          <p:cNvPr id="204" name="Google Shape;204;p2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 kepribadian objektif (seperti MMPI) menggunakan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item-item terstruktur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untuk mengukur </a:t>
            </a: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karakteristik/trait psikologis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(seperti kecemasan, depresi, maskulinitas/femininitas).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 ini dianggap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objektif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dalam arti: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Kemungkinan respons yang terbatas terhadap item-itemnya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Penyusunannya berdasarkan metode empiris/objektif 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" name="Google Shape;205;p2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206" name="Google Shape;206;p2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Tes Kepribadian Objektif (Evaluasi)</a:t>
            </a:r>
            <a:endParaRPr/>
          </a:p>
        </p:txBody>
      </p:sp>
      <p:sp>
        <p:nvSpPr>
          <p:cNvPr id="212" name="Google Shape;212;p2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 objektif,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Mudah digunakan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Memiliki </a:t>
            </a: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reliabilitas tinggi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karena pilihan respons yang terbatas itu memungkinkan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penilaian objektif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Tapi, tes ini mungkin terhalang oleh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 respons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Google Shape;213;p2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214" name="Google Shape;214;p29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Tes Kepribadian Proyektif</a:t>
            </a:r>
            <a:endParaRPr/>
          </a:p>
        </p:txBody>
      </p:sp>
      <p:sp>
        <p:nvSpPr>
          <p:cNvPr id="220" name="Google Shape;220;p3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 kepribadian proyektif (seperti Rorschach dan TAT):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Mengharuskan subjek untuk menafsirkan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stimulus ambigu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Berdasarkan keyakinan bahwa jawaban subjek dapat menjelaskan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proses bawah sadar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Tapi, reliabilitas dan validitas dari teknik ini masih diperdebatkan.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1" name="Google Shape;221;p3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222" name="Google Shape;222;p30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Faktor Sosial Budaya dalam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Assessment Psikologis</a:t>
            </a:r>
            <a:endParaRPr/>
          </a:p>
        </p:txBody>
      </p:sp>
      <p:sp>
        <p:nvSpPr>
          <p:cNvPr id="228" name="Google Shape;228;p3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 reliabel dan valid pada satu budaya, mungkin jadi tidak reliabel dan tidak valid pada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budaya lain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bahkan setelah diterjemahkan secara akurat.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Penguji perlu melindungi diri dari </a:t>
            </a: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 budaya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saat mengevaluasi latar belakang etnis atau budaya lain.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Contohnya, perlu memastikan diri agar tidak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melabeli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suatu perilaku normatif dalam budaya atau kelompok etnis lain itu sebagai perilaku abnormal.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3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230" name="Google Shape;230;p31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87" lvl="0" marL="1200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05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505050"/>
                </a:solidFill>
                <a:latin typeface="Arial"/>
                <a:ea typeface="Arial"/>
                <a:cs typeface="Arial"/>
                <a:sym typeface="Arial"/>
              </a:rPr>
              <a:t>Klasifikasi dan Assessment</a:t>
            </a:r>
            <a:br>
              <a:rPr b="0" i="0" lang="en-US" sz="3200" u="none">
                <a:solidFill>
                  <a:srgbClr val="50505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rgbClr val="505050"/>
                </a:solidFill>
                <a:latin typeface="Arial"/>
                <a:ea typeface="Arial"/>
                <a:cs typeface="Arial"/>
                <a:sym typeface="Arial"/>
              </a:rPr>
              <a:t>Perilaku Abnormal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Bagaimana pola perilaku abnormal diklasifikasikan?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Standar-standar assessment 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Metode-metode assessment 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 sosial budaya dalam assessment psikologis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838200" y="411162"/>
            <a:ext cx="731837" cy="731837"/>
          </a:xfrm>
          <a:prstGeom prst="ellipse">
            <a:avLst/>
          </a:prstGeom>
          <a:solidFill>
            <a:srgbClr val="46B446">
              <a:alpha val="8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Klasifikasi Pola Perilaku Abnormal: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DSM</a:t>
            </a:r>
            <a:endParaRPr/>
          </a:p>
        </p:txBody>
      </p:sp>
      <p:sp>
        <p:nvSpPr>
          <p:cNvPr id="100" name="Google Shape;100;p1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klasifikasi diagnosis DSM, kini edisi kelima (DSM-5):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Mengklasifikasikan berbagai pola perilaku abnormal,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 dalam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kategori-kategori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mental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Mengidentifikasi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jenis-jenis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dalam tiap kategori,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didiagnosis berdasarkan penerapan kriteria tertentu.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Klasifikasi Pola Perilaku Abnormal: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DSM (Kontroversi Terbaru)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Banyak kekhawatiran muncul tentang DSM-5, termasuk: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Perkembangan gangguan yang terdiagnosis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Perubahan klasifikasi gangguan mental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Perubahan kriteria diagnosis untuk gangguan tertentu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Kurangnya bukti penelitian selama proses pengembangan 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Klasifikasi Pola Perilaku Abnormal: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DSM (Kelebihan &amp; Kekurangan)</a:t>
            </a:r>
            <a:endParaRPr/>
          </a:p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Kelebihan utama sistem DSM adalah penggunaan </a:t>
            </a: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kriteria diagnosis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tertentu untuk tiap gangguan.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Kekurangan sistem DSM meliputi: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Pertanyaan tentang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reliabilitas dan validitas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kategori diagnosis tertentu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Pengadopsian </a:t>
            </a: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kerangka kerja model medis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untuk klasifikasi pola perilaku abnormal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  <p:sp>
        <p:nvSpPr>
          <p:cNvPr id="118" name="Google Shape;118;p1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Klasifikasi Pola Perilaku Abnormal: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Sindrom Terkait Budaya</a:t>
            </a:r>
            <a:endParaRPr/>
          </a:p>
        </p:txBody>
      </p:sp>
      <p:sp>
        <p:nvSpPr>
          <p:cNvPr id="124" name="Google Shape;124;p1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Sindrom terkait budaya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adalah pola perilaku abnormal yang ditemukan secara khusus, atau umumya ditemukan, dalam budaya tertentu.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Contohnya: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Sindrom Koro di Tiongkok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Sindrom Dhat di India 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  <p:sp>
        <p:nvSpPr>
          <p:cNvPr id="126" name="Google Shape;126;p1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Standar-standar Assessment</a:t>
            </a:r>
            <a:endParaRPr/>
          </a:p>
        </p:txBody>
      </p:sp>
      <p:sp>
        <p:nvSpPr>
          <p:cNvPr id="132" name="Google Shape;132;p1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Metode-metode assessment harus reliabel dan valid.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Reliabilitas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ditunjukkan dengan: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Konsistensi internal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Reliabilitas tes–tes ulang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Reliabilitas antarpenilai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Validitas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diukur melalui: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Validitas isi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Validitas kriteria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Validitas konstruk 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34" name="Google Shape;134;p19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Wawancara Klinis </a:t>
            </a:r>
            <a:endParaRPr/>
          </a:p>
        </p:txBody>
      </p:sp>
      <p:sp>
        <p:nvSpPr>
          <p:cNvPr id="140" name="Google Shape;140;p20"/>
          <p:cNvSpPr txBox="1"/>
          <p:nvPr>
            <p:ph idx="1" type="body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Wawancara klinis menggunakan </a:t>
            </a:r>
            <a:r>
              <a:rPr b="0" i="1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serangkaian pertanyaan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didesain untuk mendapatkan </a:t>
            </a: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informasi relevan 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dari pencari penanganan.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2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42" name="Google Shape;142;p20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Metode-metode Assessment:  </a:t>
            </a:r>
            <a:br>
              <a:rPr b="1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Wawancara Klinis (Jenis-jenis Utama)</a:t>
            </a:r>
            <a:endParaRPr/>
          </a:p>
        </p:txBody>
      </p:sp>
      <p:sp>
        <p:nvSpPr>
          <p:cNvPr id="148" name="Google Shape;148;p2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Tiga jenis utama wawancara klinis: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Wawancara tak terstruktur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Klinisi menggunakan gaya wawancara sendiri, alih-alih mengikuti format khusus.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Wawancara semiterstruktur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Klinisi mengikuti garis besar wawancara yang mengarahkan pertanyaan, tapi bebas mengajukan pertanyaan lain di luar garis besar itu.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Wawancara terstruktur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Klinisi secara ketat mengikuti urutan pertanyaan yang sudah disusun.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" name="Google Shape;149;p2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  </a:t>
            </a:r>
            <a:r>
              <a:rPr b="0" i="0" lang="en-US" sz="1200" u="none" cap="none" strike="noStrik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Klasifikasi dan Assessment Perilaku Abnormal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